
<file path=[Content_Types].xml><?xml version="1.0" encoding="utf-8"?>
<Types xmlns="http://schemas.openxmlformats.org/package/2006/content-types">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
  </p:notesMasterIdLst>
  <p:sldIdLst>
    <p:sldId id="256" r:id="rId2"/>
    <p:sldId id="257" r:id="rId3"/>
    <p:sldId id="258" r:id="rId4"/>
    <p:sldId id="260" r:id="rId5"/>
    <p:sldId id="261" r:id="rId6"/>
    <p:sldId id="262" r:id="rId7"/>
    <p:sldId id="264" r:id="rId8"/>
    <p:sldId id="269" r:id="rId9"/>
    <p:sldId id="265" r:id="rId10"/>
    <p:sldId id="266" r:id="rId11"/>
    <p:sldId id="267" r:id="rId12"/>
    <p:sldId id="268" r:id="rId1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9" roundtripDataSignature="AMtx7mhhMMUzjdBWqVsuP9BsX9DoKlH1x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380" autoAdjust="0"/>
  </p:normalViewPr>
  <p:slideViewPr>
    <p:cSldViewPr snapToGrid="0">
      <p:cViewPr varScale="1">
        <p:scale>
          <a:sx n="86" d="100"/>
          <a:sy n="86" d="100"/>
        </p:scale>
        <p:origin x="152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23" Type="http://schemas.openxmlformats.org/officeDocument/2006/relationships/tableStyles" Target="tableStyles.xml"/><Relationship Id="rId10" Type="http://schemas.openxmlformats.org/officeDocument/2006/relationships/slide" Target="slides/slide9.xml"/><Relationship Id="rId19"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 name="Google Shape;159;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 name="Google Shape;168;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ce6f415923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ce6f41592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 name="Google Shape;146;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 name="Google Shape;153;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Slajd tytułowy" type="title">
  <p:cSld name="TITLE">
    <p:spTree>
      <p:nvGrpSpPr>
        <p:cNvPr id="1" name="Shape 11"/>
        <p:cNvGrpSpPr/>
        <p:nvPr/>
      </p:nvGrpSpPr>
      <p:grpSpPr>
        <a:xfrm>
          <a:off x="0" y="0"/>
          <a:ext cx="0" cy="0"/>
          <a:chOff x="0" y="0"/>
          <a:chExt cx="0" cy="0"/>
        </a:xfrm>
      </p:grpSpPr>
      <p:sp>
        <p:nvSpPr>
          <p:cNvPr id="12" name="Google Shape;12;p1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4" name="Google Shape;14;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transition>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ytuł i tekst pionowy" type="vertTx">
  <p:cSld name="VERTICAL_TEXT">
    <p:spTree>
      <p:nvGrpSpPr>
        <p:cNvPr id="1" name="Shape 68"/>
        <p:cNvGrpSpPr/>
        <p:nvPr/>
      </p:nvGrpSpPr>
      <p:grpSpPr>
        <a:xfrm>
          <a:off x="0" y="0"/>
          <a:ext cx="0" cy="0"/>
          <a:chOff x="0" y="0"/>
          <a:chExt cx="0" cy="0"/>
        </a:xfrm>
      </p:grpSpPr>
      <p:sp>
        <p:nvSpPr>
          <p:cNvPr id="69" name="Google Shape;69;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3"/>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transition>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ytuł pionowy i tekst" type="vertTitleAndTx">
  <p:cSld name="VERTICAL_TITLE_AND_VERTICAL_TEXT">
    <p:spTree>
      <p:nvGrpSpPr>
        <p:cNvPr id="1" name="Shape 74"/>
        <p:cNvGrpSpPr/>
        <p:nvPr/>
      </p:nvGrpSpPr>
      <p:grpSpPr>
        <a:xfrm>
          <a:off x="0" y="0"/>
          <a:ext cx="0" cy="0"/>
          <a:chOff x="0" y="0"/>
          <a:chExt cx="0" cy="0"/>
        </a:xfrm>
      </p:grpSpPr>
      <p:sp>
        <p:nvSpPr>
          <p:cNvPr id="75" name="Google Shape;75;p24"/>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4"/>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transition>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ytuł i zawartość" type="obj">
  <p:cSld name="OBJECT">
    <p:spTree>
      <p:nvGrpSpPr>
        <p:cNvPr id="1" name="Shape 17"/>
        <p:cNvGrpSpPr/>
        <p:nvPr/>
      </p:nvGrpSpPr>
      <p:grpSpPr>
        <a:xfrm>
          <a:off x="0" y="0"/>
          <a:ext cx="0" cy="0"/>
          <a:chOff x="0" y="0"/>
          <a:chExt cx="0" cy="0"/>
        </a:xfrm>
      </p:grpSpPr>
      <p:sp>
        <p:nvSpPr>
          <p:cNvPr id="18" name="Google Shape;18;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 name="Google Shape;20;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transition>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Nagłówek sekcji" type="secHead">
  <p:cSld name="SECTION_HEADER">
    <p:spTree>
      <p:nvGrpSpPr>
        <p:cNvPr id="1" name="Shape 23"/>
        <p:cNvGrpSpPr/>
        <p:nvPr/>
      </p:nvGrpSpPr>
      <p:grpSpPr>
        <a:xfrm>
          <a:off x="0" y="0"/>
          <a:ext cx="0" cy="0"/>
          <a:chOff x="0" y="0"/>
          <a:chExt cx="0" cy="0"/>
        </a:xfrm>
      </p:grpSpPr>
      <p:sp>
        <p:nvSpPr>
          <p:cNvPr id="24" name="Google Shape;24;p1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26" name="Google Shape;26;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transition>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Dwa elementy zawartości" type="twoObj">
  <p:cSld name="TWO_OBJECTS">
    <p:spTree>
      <p:nvGrpSpPr>
        <p:cNvPr id="1" name="Shape 29"/>
        <p:cNvGrpSpPr/>
        <p:nvPr/>
      </p:nvGrpSpPr>
      <p:grpSpPr>
        <a:xfrm>
          <a:off x="0" y="0"/>
          <a:ext cx="0" cy="0"/>
          <a:chOff x="0" y="0"/>
          <a:chExt cx="0" cy="0"/>
        </a:xfrm>
      </p:grpSpPr>
      <p:sp>
        <p:nvSpPr>
          <p:cNvPr id="30" name="Google Shape;30;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2" name="Google Shape;32;p1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3" name="Google Shape;33;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transition>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Porównanie" type="twoTxTwoObj">
  <p:cSld name="TWO_OBJECTS_WITH_TEXT">
    <p:spTree>
      <p:nvGrpSpPr>
        <p:cNvPr id="1" name="Shape 36"/>
        <p:cNvGrpSpPr/>
        <p:nvPr/>
      </p:nvGrpSpPr>
      <p:grpSpPr>
        <a:xfrm>
          <a:off x="0" y="0"/>
          <a:ext cx="0" cy="0"/>
          <a:chOff x="0" y="0"/>
          <a:chExt cx="0" cy="0"/>
        </a:xfrm>
      </p:grpSpPr>
      <p:sp>
        <p:nvSpPr>
          <p:cNvPr id="37" name="Google Shape;37;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9" name="Google Shape;39;p1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0" name="Google Shape;40;p1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1" name="Google Shape;41;p1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2" name="Google Shape;42;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transition>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ylko tytuł" type="titleOnly">
  <p:cSld name="TITLE_ONLY">
    <p:spTree>
      <p:nvGrpSpPr>
        <p:cNvPr id="1" name="Shape 45"/>
        <p:cNvGrpSpPr/>
        <p:nvPr/>
      </p:nvGrpSpPr>
      <p:grpSpPr>
        <a:xfrm>
          <a:off x="0" y="0"/>
          <a:ext cx="0" cy="0"/>
          <a:chOff x="0" y="0"/>
          <a:chExt cx="0" cy="0"/>
        </a:xfrm>
      </p:grpSpPr>
      <p:sp>
        <p:nvSpPr>
          <p:cNvPr id="46" name="Google Shape;46;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transition>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Pusty" type="blank">
  <p:cSld name="BLANK">
    <p:spTree>
      <p:nvGrpSpPr>
        <p:cNvPr id="1" name="Shape 50"/>
        <p:cNvGrpSpPr/>
        <p:nvPr/>
      </p:nvGrpSpPr>
      <p:grpSpPr>
        <a:xfrm>
          <a:off x="0" y="0"/>
          <a:ext cx="0" cy="0"/>
          <a:chOff x="0" y="0"/>
          <a:chExt cx="0" cy="0"/>
        </a:xfrm>
      </p:grpSpPr>
      <p:sp>
        <p:nvSpPr>
          <p:cNvPr id="51" name="Google Shape;51;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transition>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Zawartość z podpisem" type="objTx">
  <p:cSld name="OBJECT_WITH_CAPTION_TEXT">
    <p:spTree>
      <p:nvGrpSpPr>
        <p:cNvPr id="1" name="Shape 54"/>
        <p:cNvGrpSpPr/>
        <p:nvPr/>
      </p:nvGrpSpPr>
      <p:grpSpPr>
        <a:xfrm>
          <a:off x="0" y="0"/>
          <a:ext cx="0" cy="0"/>
          <a:chOff x="0" y="0"/>
          <a:chExt cx="0" cy="0"/>
        </a:xfrm>
      </p:grpSpPr>
      <p:sp>
        <p:nvSpPr>
          <p:cNvPr id="55" name="Google Shape;55;p2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2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transition>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Obraz z podpisem" type="picTx">
  <p:cSld name="PICTURE_WITH_CAPTION_TEXT">
    <p:spTree>
      <p:nvGrpSpPr>
        <p:cNvPr id="1" name="Shape 61"/>
        <p:cNvGrpSpPr/>
        <p:nvPr/>
      </p:nvGrpSpPr>
      <p:grpSpPr>
        <a:xfrm>
          <a:off x="0" y="0"/>
          <a:ext cx="0" cy="0"/>
          <a:chOff x="0" y="0"/>
          <a:chExt cx="0" cy="0"/>
        </a:xfrm>
      </p:grpSpPr>
      <p:sp>
        <p:nvSpPr>
          <p:cNvPr id="62" name="Google Shape;62;p2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transition>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ipe dir="d"/>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hyperlink" Target="https://drive.google.com/file/d/1KbkSBfHVfCU-YN74UCKXbfC1Xz_VhGi6/view?usp=sharing" TargetMode="External"/><Relationship Id="rId3" Type="http://schemas.openxmlformats.org/officeDocument/2006/relationships/slideLayout" Target="../slideLayouts/slideLayout2.xml"/><Relationship Id="rId7" Type="http://schemas.openxmlformats.org/officeDocument/2006/relationships/hyperlink" Target="https://drive.google.com/file/d/1x1GDtf12SR375DVG1rQV5BN_5cnETe_j/view?usp=sharing" TargetMode="Externa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hyperlink" Target="https://drive.google.com/file/d/1QXUqParxJAzJavJXr47QXPoXtnsuNROO/view?usp=sharing" TargetMode="External"/><Relationship Id="rId5" Type="http://schemas.openxmlformats.org/officeDocument/2006/relationships/image" Target="../media/image21.png"/><Relationship Id="rId10" Type="http://schemas.openxmlformats.org/officeDocument/2006/relationships/image" Target="../media/image22.png"/><Relationship Id="rId4" Type="http://schemas.openxmlformats.org/officeDocument/2006/relationships/notesSlide" Target="../notesSlides/notesSlide9.xml"/><Relationship Id="rId9" Type="http://schemas.openxmlformats.org/officeDocument/2006/relationships/hyperlink" Target="https://drive.google.com/file/d/1Syo1ml4xRR_Gd4LkiG-Ta-BVHPPaYEeI/view?usp=sharin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83"/>
        <p:cNvGrpSpPr/>
        <p:nvPr/>
      </p:nvGrpSpPr>
      <p:grpSpPr>
        <a:xfrm>
          <a:off x="0" y="0"/>
          <a:ext cx="0" cy="0"/>
          <a:chOff x="0" y="0"/>
          <a:chExt cx="0" cy="0"/>
        </a:xfrm>
      </p:grpSpPr>
      <p:sp>
        <p:nvSpPr>
          <p:cNvPr id="84" name="Google Shape;84;p1"/>
          <p:cNvSpPr txBox="1">
            <a:spLocks noGrp="1"/>
          </p:cNvSpPr>
          <p:nvPr>
            <p:ph type="ctrTitle"/>
          </p:nvPr>
        </p:nvSpPr>
        <p:spPr>
          <a:xfrm>
            <a:off x="1456600" y="2165525"/>
            <a:ext cx="6802244" cy="25269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pl-PL" sz="5400" b="1" dirty="0"/>
              <a:t>Lekcje języka rosyjskiego w Słowaku</a:t>
            </a:r>
          </a:p>
        </p:txBody>
      </p:sp>
      <p:pic>
        <p:nvPicPr>
          <p:cNvPr id="86" name="Google Shape;86;p1" descr="Wymiana polsko-rosyjska 3-10 maja – relacja"/>
          <p:cNvPicPr preferRelativeResize="0"/>
          <p:nvPr/>
        </p:nvPicPr>
        <p:blipFill rotWithShape="1">
          <a:blip r:embed="rId3">
            <a:alphaModFix/>
          </a:blip>
          <a:srcRect/>
          <a:stretch/>
        </p:blipFill>
        <p:spPr>
          <a:xfrm>
            <a:off x="5572132" y="500042"/>
            <a:ext cx="3028950" cy="1905000"/>
          </a:xfrm>
          <a:prstGeom prst="rect">
            <a:avLst/>
          </a:prstGeom>
          <a:noFill/>
          <a:ln>
            <a:noFill/>
          </a:ln>
        </p:spPr>
      </p:pic>
      <p:sp>
        <p:nvSpPr>
          <p:cNvPr id="87" name="Google Shape;87;p1" descr="Matrioszka – Wikipedia, wolna encyklopedia"/>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88" name="Google Shape;88;p1" descr="10-091 naklejka MATRIOSZKA :: FLOFLO Naklejki"/>
          <p:cNvPicPr preferRelativeResize="0"/>
          <p:nvPr/>
        </p:nvPicPr>
        <p:blipFill rotWithShape="1">
          <a:blip r:embed="rId4">
            <a:alphaModFix/>
          </a:blip>
          <a:srcRect/>
          <a:stretch/>
        </p:blipFill>
        <p:spPr>
          <a:xfrm>
            <a:off x="0" y="3571876"/>
            <a:ext cx="4286280" cy="4286280"/>
          </a:xfrm>
          <a:prstGeom prst="rect">
            <a:avLst/>
          </a:prstGeom>
          <a:noFill/>
          <a:ln>
            <a:noFill/>
          </a:ln>
        </p:spPr>
      </p:pic>
    </p:spTree>
  </p:cSld>
  <p:clrMapOvr>
    <a:masterClrMapping/>
  </p:clrMapOvr>
  <p:transition>
    <p:wipe dir="d"/>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54"/>
        <p:cNvGrpSpPr/>
        <p:nvPr/>
      </p:nvGrpSpPr>
      <p:grpSpPr>
        <a:xfrm>
          <a:off x="0" y="0"/>
          <a:ext cx="0" cy="0"/>
          <a:chOff x="0" y="0"/>
          <a:chExt cx="0" cy="0"/>
        </a:xfrm>
      </p:grpSpPr>
      <p:sp>
        <p:nvSpPr>
          <p:cNvPr id="155" name="Google Shape;155;p10"/>
          <p:cNvSpPr txBox="1">
            <a:spLocks noGrp="1"/>
          </p:cNvSpPr>
          <p:nvPr>
            <p:ph type="title"/>
          </p:nvPr>
        </p:nvSpPr>
        <p:spPr>
          <a:xfrm>
            <a:off x="1137423" y="1"/>
            <a:ext cx="7181385" cy="624468"/>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4400"/>
              <a:buFont typeface="Calibri"/>
              <a:buNone/>
            </a:pPr>
            <a:r>
              <a:rPr lang="pl-PL" sz="4800" b="1" dirty="0"/>
              <a:t>Konkurs piosenki rosyjskiej</a:t>
            </a:r>
            <a:endParaRPr sz="4800" b="1" dirty="0"/>
          </a:p>
        </p:txBody>
      </p:sp>
      <p:sp>
        <p:nvSpPr>
          <p:cNvPr id="7" name="pole tekstowe 6">
            <a:extLst>
              <a:ext uri="{FF2B5EF4-FFF2-40B4-BE49-F238E27FC236}">
                <a16:creationId xmlns:a16="http://schemas.microsoft.com/office/drawing/2014/main" id="{ED6521CA-BA36-4C9A-A686-1BE7D840FEF4}"/>
              </a:ext>
            </a:extLst>
          </p:cNvPr>
          <p:cNvSpPr txBox="1"/>
          <p:nvPr/>
        </p:nvSpPr>
        <p:spPr>
          <a:xfrm>
            <a:off x="295509" y="570857"/>
            <a:ext cx="8552982" cy="1162113"/>
          </a:xfrm>
          <a:prstGeom prst="rect">
            <a:avLst/>
          </a:prstGeom>
          <a:noFill/>
        </p:spPr>
        <p:txBody>
          <a:bodyPr wrap="square">
            <a:spAutoFit/>
          </a:bodyPr>
          <a:lstStyle/>
          <a:p>
            <a:pPr algn="just">
              <a:lnSpc>
                <a:spcPct val="150000"/>
              </a:lnSpc>
            </a:pPr>
            <a:r>
              <a:rPr lang="pl-PL" sz="1600" dirty="0">
                <a:latin typeface="Calibri" panose="020F0502020204030204" pitchFamily="34" charset="0"/>
                <a:cs typeface="Calibri" panose="020F0502020204030204" pitchFamily="34" charset="0"/>
              </a:rPr>
              <a:t>Ucząc się języka rosyjskiego (lub pamiętając go ze szkoły podstawowej </a:t>
            </a:r>
            <a:r>
              <a:rPr lang="pl-PL" sz="1600" dirty="0">
                <a:latin typeface="Calibri" panose="020F0502020204030204" pitchFamily="34" charset="0"/>
                <a:cs typeface="Calibri" panose="020F0502020204030204" pitchFamily="34" charset="0"/>
                <a:sym typeface="Wingdings" panose="05000000000000000000" pitchFamily="2" charset="2"/>
              </a:rPr>
              <a:t></a:t>
            </a:r>
            <a:r>
              <a:rPr lang="pl-PL" sz="1600" dirty="0">
                <a:latin typeface="Calibri" panose="020F0502020204030204" pitchFamily="34" charset="0"/>
                <a:cs typeface="Calibri" panose="020F0502020204030204" pitchFamily="34" charset="0"/>
              </a:rPr>
              <a:t> ) i jednocześnie posiadając zdolności artystyczne, można się również wykazać w takich wydarzeniach jak Konkurs piosenki rosyjskiej organizowany w tym roku przez UJK (Poniżej linki, zapraszamy do wysłuchania </a:t>
            </a:r>
            <a:r>
              <a:rPr lang="pl-PL" sz="1600" dirty="0">
                <a:latin typeface="Calibri" panose="020F0502020204030204" pitchFamily="34" charset="0"/>
                <a:cs typeface="Calibri" panose="020F0502020204030204" pitchFamily="34" charset="0"/>
                <a:sym typeface="Wingdings" panose="05000000000000000000" pitchFamily="2" charset="2"/>
              </a:rPr>
              <a:t> ).</a:t>
            </a:r>
            <a:endParaRPr lang="pl-PL" sz="1600" dirty="0">
              <a:latin typeface="Calibri" panose="020F0502020204030204" pitchFamily="34" charset="0"/>
              <a:cs typeface="Calibri" panose="020F0502020204030204" pitchFamily="34" charset="0"/>
            </a:endParaRPr>
          </a:p>
        </p:txBody>
      </p:sp>
      <p:pic>
        <p:nvPicPr>
          <p:cNvPr id="4" name="Wideo">
            <a:hlinkClick r:id="" action="ppaction://media"/>
            <a:extLst>
              <a:ext uri="{FF2B5EF4-FFF2-40B4-BE49-F238E27FC236}">
                <a16:creationId xmlns:a16="http://schemas.microsoft.com/office/drawing/2014/main" id="{A93BF2AB-717D-45B5-806E-56AB6F6BC7D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14439" y="1815883"/>
            <a:ext cx="5079548" cy="2861718"/>
          </a:xfrm>
          <a:prstGeom prst="rect">
            <a:avLst/>
          </a:prstGeom>
          <a:ln>
            <a:noFill/>
          </a:ln>
          <a:effectLst>
            <a:softEdge rad="112500"/>
          </a:effectLst>
        </p:spPr>
      </p:pic>
      <p:sp>
        <p:nvSpPr>
          <p:cNvPr id="12" name="pole tekstowe 11">
            <a:extLst>
              <a:ext uri="{FF2B5EF4-FFF2-40B4-BE49-F238E27FC236}">
                <a16:creationId xmlns:a16="http://schemas.microsoft.com/office/drawing/2014/main" id="{CC38A966-4EA8-4326-825F-8019B3C4F302}"/>
              </a:ext>
            </a:extLst>
          </p:cNvPr>
          <p:cNvSpPr txBox="1"/>
          <p:nvPr/>
        </p:nvSpPr>
        <p:spPr>
          <a:xfrm>
            <a:off x="0" y="5042117"/>
            <a:ext cx="9144000" cy="1815882"/>
          </a:xfrm>
          <a:prstGeom prst="rect">
            <a:avLst/>
          </a:prstGeom>
          <a:noFill/>
        </p:spPr>
        <p:txBody>
          <a:bodyPr wrap="square">
            <a:spAutoFit/>
          </a:bodyPr>
          <a:lstStyle/>
          <a:p>
            <a:r>
              <a:rPr lang="pl-PL" sz="1600" b="1" dirty="0">
                <a:latin typeface="Calibri" panose="020F0502020204030204" pitchFamily="34" charset="0"/>
                <a:cs typeface="Calibri" panose="020F0502020204030204" pitchFamily="34" charset="0"/>
              </a:rPr>
              <a:t>I miejsce - Aleksandra Gąska </a:t>
            </a:r>
            <a:r>
              <a:rPr lang="pl-PL" sz="1600" dirty="0">
                <a:latin typeface="Calibri" panose="020F0502020204030204" pitchFamily="34" charset="0"/>
                <a:cs typeface="Calibri" panose="020F0502020204030204" pitchFamily="34" charset="0"/>
                <a:hlinkClick r:id="rId6"/>
              </a:rPr>
              <a:t>https://drive.google.com/file/d/1QXUqParxJAzJavJXr47QXPoXtnsuNROO/view?usp=sharing</a:t>
            </a:r>
            <a:r>
              <a:rPr lang="pl-PL" sz="1600" b="1" dirty="0">
                <a:latin typeface="Calibri" panose="020F0502020204030204" pitchFamily="34" charset="0"/>
                <a:cs typeface="Calibri" panose="020F0502020204030204" pitchFamily="34" charset="0"/>
              </a:rPr>
              <a:t> </a:t>
            </a:r>
            <a:endParaRPr lang="pl-PL" sz="1600" dirty="0">
              <a:latin typeface="Calibri" panose="020F0502020204030204" pitchFamily="34" charset="0"/>
              <a:cs typeface="Calibri" panose="020F0502020204030204" pitchFamily="34" charset="0"/>
            </a:endParaRPr>
          </a:p>
          <a:p>
            <a:r>
              <a:rPr lang="pl-PL" sz="1600" b="1" dirty="0">
                <a:latin typeface="Calibri" panose="020F0502020204030204" pitchFamily="34" charset="0"/>
                <a:cs typeface="Calibri" panose="020F0502020204030204" pitchFamily="34" charset="0"/>
              </a:rPr>
              <a:t>III miejsce - Kasia Makowska, Kinga Świat  </a:t>
            </a:r>
            <a:r>
              <a:rPr lang="pl-PL" sz="1600" dirty="0">
                <a:latin typeface="Calibri" panose="020F0502020204030204" pitchFamily="34" charset="0"/>
                <a:cs typeface="Calibri" panose="020F0502020204030204" pitchFamily="34" charset="0"/>
                <a:hlinkClick r:id="rId7"/>
              </a:rPr>
              <a:t>https://drive.google.com/file/d/1x1GDtf12SR375DVG1rQV5BN_5cnETe_j/view?usp=sharing</a:t>
            </a:r>
            <a:r>
              <a:rPr lang="pl-PL" sz="1600" dirty="0">
                <a:latin typeface="Calibri" panose="020F0502020204030204" pitchFamily="34" charset="0"/>
                <a:cs typeface="Calibri" panose="020F0502020204030204" pitchFamily="34" charset="0"/>
              </a:rPr>
              <a:t> </a:t>
            </a:r>
            <a:endParaRPr lang="pl-PL" sz="1600" b="1" dirty="0">
              <a:latin typeface="Calibri" panose="020F0502020204030204" pitchFamily="34" charset="0"/>
              <a:cs typeface="Calibri" panose="020F0502020204030204" pitchFamily="34" charset="0"/>
            </a:endParaRPr>
          </a:p>
          <a:p>
            <a:r>
              <a:rPr lang="pl-PL" sz="1600" b="1" dirty="0">
                <a:latin typeface="Calibri" panose="020F0502020204030204" pitchFamily="34" charset="0"/>
                <a:cs typeface="Calibri" panose="020F0502020204030204" pitchFamily="34" charset="0"/>
              </a:rPr>
              <a:t>Wyróżnienie - Wiktoria Basiak- </a:t>
            </a:r>
            <a:r>
              <a:rPr lang="pl-PL" sz="1600" dirty="0">
                <a:latin typeface="Calibri" panose="020F0502020204030204" pitchFamily="34" charset="0"/>
                <a:cs typeface="Calibri" panose="020F0502020204030204" pitchFamily="34" charset="0"/>
                <a:hlinkClick r:id="rId8"/>
              </a:rPr>
              <a:t>https://drive.google.com/file/d/1KbkSBfHVfCU-YN74UCKXbfC1Xz_VhGi6/view?usp=sharing</a:t>
            </a:r>
            <a:r>
              <a:rPr lang="pl-PL" sz="1600" b="1" dirty="0">
                <a:latin typeface="Calibri" panose="020F0502020204030204" pitchFamily="34" charset="0"/>
                <a:cs typeface="Calibri" panose="020F0502020204030204" pitchFamily="34" charset="0"/>
              </a:rPr>
              <a:t> </a:t>
            </a:r>
            <a:endParaRPr lang="pl-PL" sz="1600" dirty="0">
              <a:latin typeface="Calibri" panose="020F0502020204030204" pitchFamily="34" charset="0"/>
              <a:cs typeface="Calibri" panose="020F0502020204030204" pitchFamily="34" charset="0"/>
            </a:endParaRPr>
          </a:p>
          <a:p>
            <a:r>
              <a:rPr lang="pl-PL" sz="1600" b="1" dirty="0">
                <a:latin typeface="Calibri" panose="020F0502020204030204" pitchFamily="34" charset="0"/>
                <a:cs typeface="Calibri" panose="020F0502020204030204" pitchFamily="34" charset="0"/>
              </a:rPr>
              <a:t>Zuzanna Zając</a:t>
            </a:r>
            <a:r>
              <a:rPr lang="pl-PL" sz="1600" dirty="0">
                <a:latin typeface="Calibri" panose="020F0502020204030204" pitchFamily="34" charset="0"/>
                <a:cs typeface="Calibri" panose="020F0502020204030204" pitchFamily="34" charset="0"/>
              </a:rPr>
              <a:t>- </a:t>
            </a:r>
            <a:r>
              <a:rPr lang="pl-PL" sz="1600" dirty="0">
                <a:latin typeface="Calibri" panose="020F0502020204030204" pitchFamily="34" charset="0"/>
                <a:cs typeface="Calibri" panose="020F0502020204030204" pitchFamily="34" charset="0"/>
                <a:hlinkClick r:id="rId9"/>
              </a:rPr>
              <a:t>https://drive.google.com/file/d/1Syo1ml4xRR_Gd4LkiG-Ta-BVHPPaYEeI/view?usp=sharing</a:t>
            </a:r>
            <a:endParaRPr lang="pl-PL" sz="1600" dirty="0">
              <a:latin typeface="Calibri" panose="020F0502020204030204" pitchFamily="34" charset="0"/>
              <a:cs typeface="Calibri" panose="020F0502020204030204" pitchFamily="34" charset="0"/>
            </a:endParaRPr>
          </a:p>
        </p:txBody>
      </p:sp>
      <p:pic>
        <p:nvPicPr>
          <p:cNvPr id="3" name="Obraz 2" descr="Obraz zawierający ściana, osoba, wewnątrz, odzież&#10;&#10;Opis wygenerowany automatycznie">
            <a:extLst>
              <a:ext uri="{FF2B5EF4-FFF2-40B4-BE49-F238E27FC236}">
                <a16:creationId xmlns:a16="http://schemas.microsoft.com/office/drawing/2014/main" id="{02040F6A-91DF-49C7-9CA3-208F637A7596}"/>
              </a:ext>
            </a:extLst>
          </p:cNvPr>
          <p:cNvPicPr>
            <a:picLocks noChangeAspect="1"/>
          </p:cNvPicPr>
          <p:nvPr/>
        </p:nvPicPr>
        <p:blipFill rotWithShape="1">
          <a:blip r:embed="rId10"/>
          <a:srcRect l="18060" r="11739"/>
          <a:stretch/>
        </p:blipFill>
        <p:spPr>
          <a:xfrm>
            <a:off x="50013" y="1815883"/>
            <a:ext cx="3803742" cy="2791457"/>
          </a:xfrm>
          <a:prstGeom prst="rect">
            <a:avLst/>
          </a:prstGeom>
          <a:ln>
            <a:noFill/>
          </a:ln>
          <a:effectLst>
            <a:softEdge rad="112500"/>
          </a:effectLst>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60"/>
        <p:cNvGrpSpPr/>
        <p:nvPr/>
      </p:nvGrpSpPr>
      <p:grpSpPr>
        <a:xfrm>
          <a:off x="0" y="0"/>
          <a:ext cx="0" cy="0"/>
          <a:chOff x="0" y="0"/>
          <a:chExt cx="0" cy="0"/>
        </a:xfrm>
      </p:grpSpPr>
      <p:pic>
        <p:nvPicPr>
          <p:cNvPr id="163" name="Google Shape;163;p11" descr="Może być zdjęciem przedstawiającym 7 osób i uśmiechnięci ludzie"/>
          <p:cNvPicPr preferRelativeResize="0"/>
          <p:nvPr/>
        </p:nvPicPr>
        <p:blipFill rotWithShape="1">
          <a:blip r:embed="rId3">
            <a:alphaModFix/>
          </a:blip>
          <a:srcRect/>
          <a:stretch/>
        </p:blipFill>
        <p:spPr>
          <a:xfrm>
            <a:off x="0" y="2285992"/>
            <a:ext cx="3563151" cy="3357585"/>
          </a:xfrm>
          <a:prstGeom prst="rect">
            <a:avLst/>
          </a:prstGeom>
          <a:ln>
            <a:noFill/>
          </a:ln>
          <a:effectLst>
            <a:softEdge rad="112500"/>
          </a:effectLst>
        </p:spPr>
      </p:pic>
      <p:pic>
        <p:nvPicPr>
          <p:cNvPr id="164" name="Google Shape;164;p11" descr="Brak dostępnego opisu zdjęcia."/>
          <p:cNvPicPr preferRelativeResize="0"/>
          <p:nvPr/>
        </p:nvPicPr>
        <p:blipFill rotWithShape="1">
          <a:blip r:embed="rId4">
            <a:alphaModFix/>
          </a:blip>
          <a:srcRect/>
          <a:stretch/>
        </p:blipFill>
        <p:spPr>
          <a:xfrm>
            <a:off x="6000728" y="1870961"/>
            <a:ext cx="3143272" cy="2576484"/>
          </a:xfrm>
          <a:prstGeom prst="rect">
            <a:avLst/>
          </a:prstGeom>
          <a:ln>
            <a:noFill/>
          </a:ln>
          <a:effectLst>
            <a:softEdge rad="112500"/>
          </a:effectLst>
        </p:spPr>
      </p:pic>
      <p:pic>
        <p:nvPicPr>
          <p:cNvPr id="165" name="Google Shape;165;p11" descr="Brak opisu."/>
          <p:cNvPicPr preferRelativeResize="0"/>
          <p:nvPr/>
        </p:nvPicPr>
        <p:blipFill rotWithShape="1">
          <a:blip r:embed="rId5">
            <a:alphaModFix/>
          </a:blip>
          <a:srcRect t="27164" r="13122" b="27165"/>
          <a:stretch/>
        </p:blipFill>
        <p:spPr>
          <a:xfrm>
            <a:off x="2932771" y="3286124"/>
            <a:ext cx="3353741" cy="3571876"/>
          </a:xfrm>
          <a:prstGeom prst="rect">
            <a:avLst/>
          </a:prstGeom>
          <a:ln>
            <a:noFill/>
          </a:ln>
          <a:effectLst>
            <a:softEdge rad="112500"/>
          </a:effectLst>
        </p:spPr>
      </p:pic>
      <p:sp>
        <p:nvSpPr>
          <p:cNvPr id="8" name="pole tekstowe 7">
            <a:extLst>
              <a:ext uri="{FF2B5EF4-FFF2-40B4-BE49-F238E27FC236}">
                <a16:creationId xmlns:a16="http://schemas.microsoft.com/office/drawing/2014/main" id="{0EA7CC53-7DEC-48D4-A598-AA79C0267D16}"/>
              </a:ext>
            </a:extLst>
          </p:cNvPr>
          <p:cNvSpPr txBox="1"/>
          <p:nvPr/>
        </p:nvSpPr>
        <p:spPr>
          <a:xfrm>
            <a:off x="791736" y="224221"/>
            <a:ext cx="7560527" cy="1694695"/>
          </a:xfrm>
          <a:prstGeom prst="rect">
            <a:avLst/>
          </a:prstGeom>
          <a:noFill/>
        </p:spPr>
        <p:txBody>
          <a:bodyPr wrap="square">
            <a:spAutoFit/>
          </a:bodyPr>
          <a:lstStyle/>
          <a:p>
            <a:pPr algn="just">
              <a:lnSpc>
                <a:spcPct val="150000"/>
              </a:lnSpc>
            </a:pPr>
            <a:r>
              <a:rPr lang="pl-PL" sz="2400" dirty="0">
                <a:latin typeface="Calibri" panose="020F0502020204030204" pitchFamily="34" charset="0"/>
                <a:cs typeface="Calibri" panose="020F0502020204030204" pitchFamily="34" charset="0"/>
              </a:rPr>
              <a:t>Mam nadzieję, że ta prezentacja zachęciła Was do wybrania w naszej szkole języka rosyjskiego. Poniżej jeszcze kilka zdjęć z pracowni języka rosyjskiego ☺</a:t>
            </a:r>
          </a:p>
        </p:txBody>
      </p:sp>
    </p:spTree>
  </p:cSld>
  <p:clrMapOvr>
    <a:masterClrMapping/>
  </p:clrMapOvr>
  <p:transition>
    <p:wipe dir="d"/>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69"/>
        <p:cNvGrpSpPr/>
        <p:nvPr/>
      </p:nvGrpSpPr>
      <p:grpSpPr>
        <a:xfrm>
          <a:off x="0" y="0"/>
          <a:ext cx="0" cy="0"/>
          <a:chOff x="0" y="0"/>
          <a:chExt cx="0" cy="0"/>
        </a:xfrm>
      </p:grpSpPr>
      <p:sp>
        <p:nvSpPr>
          <p:cNvPr id="171" name="Google Shape;171;p12"/>
          <p:cNvSpPr txBox="1">
            <a:spLocks noGrp="1"/>
          </p:cNvSpPr>
          <p:nvPr>
            <p:ph type="body" idx="1"/>
          </p:nvPr>
        </p:nvSpPr>
        <p:spPr>
          <a:xfrm>
            <a:off x="936701" y="1407836"/>
            <a:ext cx="7777975" cy="4201227"/>
          </a:xfrm>
          <a:prstGeom prst="rect">
            <a:avLst/>
          </a:prstGeom>
          <a:solidFill>
            <a:schemeClr val="lt1"/>
          </a:solidFill>
          <a:ln>
            <a:noFill/>
          </a:ln>
        </p:spPr>
        <p:txBody>
          <a:bodyPr spcFirstLastPara="1" wrap="square" lIns="91425" tIns="45700" rIns="91425" bIns="45700" anchor="t" anchorCtr="0">
            <a:normAutofit/>
          </a:bodyPr>
          <a:lstStyle/>
          <a:p>
            <a:pPr marL="342900" lvl="0" indent="-342900" algn="ctr" rtl="0">
              <a:spcBef>
                <a:spcPts val="640"/>
              </a:spcBef>
              <a:spcAft>
                <a:spcPts val="0"/>
              </a:spcAft>
              <a:buClr>
                <a:schemeClr val="dk1"/>
              </a:buClr>
              <a:buSzPts val="3200"/>
              <a:buNone/>
            </a:pPr>
            <a:r>
              <a:rPr lang="pl-PL" sz="4800" dirty="0"/>
              <a:t>Bardzo dziękuję za uwagę ☺</a:t>
            </a:r>
          </a:p>
          <a:p>
            <a:pPr marL="342900" lvl="0" indent="-342900" algn="ctr" rtl="0">
              <a:spcBef>
                <a:spcPts val="640"/>
              </a:spcBef>
              <a:spcAft>
                <a:spcPts val="0"/>
              </a:spcAft>
              <a:buClr>
                <a:schemeClr val="dk1"/>
              </a:buClr>
              <a:buSzPts val="3200"/>
              <a:buNone/>
            </a:pPr>
            <a:endParaRPr lang="pl-PL" sz="1400" dirty="0"/>
          </a:p>
          <a:p>
            <a:pPr marL="342900" lvl="0" indent="-342900" algn="ctr" rtl="0">
              <a:spcBef>
                <a:spcPts val="640"/>
              </a:spcBef>
              <a:spcAft>
                <a:spcPts val="0"/>
              </a:spcAft>
              <a:buClr>
                <a:schemeClr val="dk1"/>
              </a:buClr>
              <a:buSzPts val="3200"/>
              <a:buNone/>
            </a:pPr>
            <a:r>
              <a:rPr lang="pl-PL" sz="2000" dirty="0"/>
              <a:t>Opracowała: Aleksandra Berezińska</a:t>
            </a:r>
          </a:p>
          <a:p>
            <a:pPr marL="342900" lvl="0" indent="-342900" algn="ctr" rtl="0">
              <a:spcBef>
                <a:spcPts val="640"/>
              </a:spcBef>
              <a:spcAft>
                <a:spcPts val="0"/>
              </a:spcAft>
              <a:buClr>
                <a:schemeClr val="dk1"/>
              </a:buClr>
              <a:buSzPts val="3200"/>
              <a:buNone/>
            </a:pPr>
            <a:r>
              <a:rPr lang="pl-PL" sz="2000" dirty="0"/>
              <a:t>II E</a:t>
            </a:r>
          </a:p>
        </p:txBody>
      </p:sp>
    </p:spTree>
  </p:cSld>
  <p:clrMapOvr>
    <a:masterClrMapping/>
  </p:clrMapOvr>
  <p:transition>
    <p:wipe dir="d"/>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92"/>
        <p:cNvGrpSpPr/>
        <p:nvPr/>
      </p:nvGrpSpPr>
      <p:grpSpPr>
        <a:xfrm>
          <a:off x="0" y="0"/>
          <a:ext cx="0" cy="0"/>
          <a:chOff x="0" y="0"/>
          <a:chExt cx="0" cy="0"/>
        </a:xfrm>
      </p:grpSpPr>
      <p:pic>
        <p:nvPicPr>
          <p:cNvPr id="93" name="Google Shape;93;p2" descr="C:\Users\Joanna\Downloads\Zrzut ekranu 2021-03-03 121333.png"/>
          <p:cNvPicPr preferRelativeResize="0"/>
          <p:nvPr/>
        </p:nvPicPr>
        <p:blipFill rotWithShape="1">
          <a:blip r:embed="rId3">
            <a:alphaModFix/>
          </a:blip>
          <a:srcRect l="6604" t="3531" r="7337" b="12361"/>
          <a:stretch/>
        </p:blipFill>
        <p:spPr>
          <a:xfrm>
            <a:off x="34500" y="3155796"/>
            <a:ext cx="5150131" cy="3309471"/>
          </a:xfrm>
          <a:prstGeom prst="rect">
            <a:avLst/>
          </a:prstGeom>
          <a:ln>
            <a:noFill/>
          </a:ln>
          <a:effectLst>
            <a:softEdge rad="112500"/>
          </a:effectLst>
        </p:spPr>
      </p:pic>
      <p:pic>
        <p:nvPicPr>
          <p:cNvPr id="95" name="Google Shape;95;p2" descr="Polak, Węgier dwa bratanki! Kogo jeszcze lubią Polacy? |"/>
          <p:cNvPicPr preferRelativeResize="0"/>
          <p:nvPr/>
        </p:nvPicPr>
        <p:blipFill rotWithShape="1">
          <a:blip r:embed="rId4">
            <a:alphaModFix/>
          </a:blip>
          <a:srcRect/>
          <a:stretch/>
        </p:blipFill>
        <p:spPr>
          <a:xfrm>
            <a:off x="3775031" y="1769317"/>
            <a:ext cx="5334469" cy="3309471"/>
          </a:xfrm>
          <a:prstGeom prst="rect">
            <a:avLst/>
          </a:prstGeom>
          <a:ln>
            <a:noFill/>
          </a:ln>
          <a:effectLst>
            <a:softEdge rad="112500"/>
          </a:effectLst>
        </p:spPr>
      </p:pic>
      <p:sp>
        <p:nvSpPr>
          <p:cNvPr id="3" name="Symbol zastępczy tekstu 2">
            <a:extLst>
              <a:ext uri="{FF2B5EF4-FFF2-40B4-BE49-F238E27FC236}">
                <a16:creationId xmlns:a16="http://schemas.microsoft.com/office/drawing/2014/main" id="{CD0B1241-2284-4B34-8BFE-8575AF7D2766}"/>
              </a:ext>
            </a:extLst>
          </p:cNvPr>
          <p:cNvSpPr>
            <a:spLocks noGrp="1"/>
          </p:cNvSpPr>
          <p:nvPr>
            <p:ph type="body" idx="1"/>
          </p:nvPr>
        </p:nvSpPr>
        <p:spPr>
          <a:xfrm>
            <a:off x="357158" y="214314"/>
            <a:ext cx="8429684" cy="2618095"/>
          </a:xfrm>
        </p:spPr>
        <p:txBody>
          <a:bodyPr>
            <a:normAutofit/>
          </a:bodyPr>
          <a:lstStyle/>
          <a:p>
            <a:pPr marL="114300" indent="0" algn="just">
              <a:lnSpc>
                <a:spcPct val="150000"/>
              </a:lnSpc>
              <a:buNone/>
            </a:pPr>
            <a:r>
              <a:rPr lang="pl-PL" sz="2000" dirty="0"/>
              <a:t>Nasze liceum dysponuje wieloma wariantami pod względem wyboru drugiego języka. Między innymi można zdecydować się na rosyjski. Zaraz dowiesz się dlaczego warto wybrać akurat ten język.</a:t>
            </a:r>
          </a:p>
        </p:txBody>
      </p:sp>
    </p:spTree>
  </p:cSld>
  <p:clrMapOvr>
    <a:masterClrMapping/>
  </p:clrMapOvr>
  <p:transition>
    <p:wipe dir="d"/>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99"/>
        <p:cNvGrpSpPr/>
        <p:nvPr/>
      </p:nvGrpSpPr>
      <p:grpSpPr>
        <a:xfrm>
          <a:off x="0" y="0"/>
          <a:ext cx="0" cy="0"/>
          <a:chOff x="0" y="0"/>
          <a:chExt cx="0" cy="0"/>
        </a:xfrm>
      </p:grpSpPr>
      <p:sp>
        <p:nvSpPr>
          <p:cNvPr id="6" name="pole tekstowe 5">
            <a:extLst>
              <a:ext uri="{FF2B5EF4-FFF2-40B4-BE49-F238E27FC236}">
                <a16:creationId xmlns:a16="http://schemas.microsoft.com/office/drawing/2014/main" id="{30459802-1D07-4499-909A-984F81366FF7}"/>
              </a:ext>
            </a:extLst>
          </p:cNvPr>
          <p:cNvSpPr txBox="1"/>
          <p:nvPr/>
        </p:nvSpPr>
        <p:spPr>
          <a:xfrm>
            <a:off x="323386" y="789559"/>
            <a:ext cx="8541834" cy="2957861"/>
          </a:xfrm>
          <a:prstGeom prst="rect">
            <a:avLst/>
          </a:prstGeom>
          <a:noFill/>
        </p:spPr>
        <p:txBody>
          <a:bodyPr wrap="square">
            <a:spAutoFit/>
          </a:bodyPr>
          <a:lstStyle/>
          <a:p>
            <a:pPr algn="just">
              <a:lnSpc>
                <a:spcPct val="150000"/>
              </a:lnSpc>
            </a:pPr>
            <a:r>
              <a:rPr lang="pl-PL" sz="1800" dirty="0">
                <a:latin typeface="Calibri" panose="020F0502020204030204" pitchFamily="34" charset="0"/>
                <a:cs typeface="Calibri" panose="020F0502020204030204" pitchFamily="34" charset="0"/>
              </a:rPr>
              <a:t> Lekcje języka rosyjskiego mijają w przyjemnej atmosferze. Opierają się nie tylko na gramatyce bądź słownictwie, które należy przyswoić, ale również dialogach </a:t>
            </a:r>
            <a:br>
              <a:rPr lang="pl-PL" sz="1800" dirty="0">
                <a:latin typeface="Calibri" panose="020F0502020204030204" pitchFamily="34" charset="0"/>
                <a:cs typeface="Calibri" panose="020F0502020204030204" pitchFamily="34" charset="0"/>
              </a:rPr>
            </a:br>
            <a:r>
              <a:rPr lang="pl-PL" sz="1800" dirty="0">
                <a:latin typeface="Calibri" panose="020F0502020204030204" pitchFamily="34" charset="0"/>
                <a:cs typeface="Calibri" panose="020F0502020204030204" pitchFamily="34" charset="0"/>
              </a:rPr>
              <a:t>i dyskusjach. W trakcie lekcji możesz dowiedzieć się również wielu ciekawostek o tym języku. Lekcje prowadzone są przez prof. Dagmarę Paluch. Zapamiętywanie na pozór trudnych rzeczy poprzez skojarzenia to jedna z metod Pani Profesor, dzięki czemu nauka nowego języka nie sprawia nam kłopotów.  Interesujemy się kulturą rosyjską i pomagamy w organizowaniu różnych wydarzeń językowych.</a:t>
            </a:r>
          </a:p>
        </p:txBody>
      </p:sp>
      <p:sp>
        <p:nvSpPr>
          <p:cNvPr id="4" name="pole tekstowe 3">
            <a:extLst>
              <a:ext uri="{FF2B5EF4-FFF2-40B4-BE49-F238E27FC236}">
                <a16:creationId xmlns:a16="http://schemas.microsoft.com/office/drawing/2014/main" id="{103F2658-8FBF-442F-AB70-69E4391E8856}"/>
              </a:ext>
            </a:extLst>
          </p:cNvPr>
          <p:cNvSpPr txBox="1"/>
          <p:nvPr/>
        </p:nvSpPr>
        <p:spPr>
          <a:xfrm>
            <a:off x="1784194" y="-144965"/>
            <a:ext cx="5575610" cy="920252"/>
          </a:xfrm>
          <a:prstGeom prst="rect">
            <a:avLst/>
          </a:prstGeom>
          <a:noFill/>
        </p:spPr>
        <p:txBody>
          <a:bodyPr wrap="square">
            <a:spAutoFit/>
          </a:bodyPr>
          <a:lstStyle/>
          <a:p>
            <a:pPr algn="ctr">
              <a:lnSpc>
                <a:spcPct val="150000"/>
              </a:lnSpc>
            </a:pPr>
            <a:r>
              <a:rPr lang="pl-PL" sz="4000" b="1" dirty="0">
                <a:latin typeface="Calibri" panose="020F0502020204030204" pitchFamily="34" charset="0"/>
                <a:ea typeface="Tahoma" panose="020B0604030504040204" pitchFamily="34" charset="0"/>
                <a:cs typeface="Calibri" panose="020F0502020204030204" pitchFamily="34" charset="0"/>
              </a:rPr>
              <a:t>Rosyjski w Słowaku</a:t>
            </a:r>
          </a:p>
        </p:txBody>
      </p:sp>
      <p:pic>
        <p:nvPicPr>
          <p:cNvPr id="5" name="Google Shape;106;p4" descr="C:\Users\Joanna\Downloads\Zrzut ekranu 2021-03-03 121429.png">
            <a:extLst>
              <a:ext uri="{FF2B5EF4-FFF2-40B4-BE49-F238E27FC236}">
                <a16:creationId xmlns:a16="http://schemas.microsoft.com/office/drawing/2014/main" id="{D68C5CBB-8816-4DC3-9719-E9581E43C876}"/>
              </a:ext>
            </a:extLst>
          </p:cNvPr>
          <p:cNvPicPr preferRelativeResize="0"/>
          <p:nvPr/>
        </p:nvPicPr>
        <p:blipFill rotWithShape="1">
          <a:blip r:embed="rId3">
            <a:alphaModFix/>
          </a:blip>
          <a:srcRect l="8079" r="11016" b="12400"/>
          <a:stretch/>
        </p:blipFill>
        <p:spPr>
          <a:xfrm>
            <a:off x="2202366" y="3880624"/>
            <a:ext cx="4739268" cy="2977376"/>
          </a:xfrm>
          <a:prstGeom prst="rect">
            <a:avLst/>
          </a:prstGeom>
          <a:ln>
            <a:noFill/>
          </a:ln>
          <a:effectLst>
            <a:softEdge rad="112500"/>
          </a:effectLst>
        </p:spPr>
      </p:pic>
    </p:spTree>
  </p:cSld>
  <p:clrMapOvr>
    <a:masterClrMapping/>
  </p:clrMapOvr>
  <p:transition>
    <p:wipe dir="d"/>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110"/>
        <p:cNvGrpSpPr/>
        <p:nvPr/>
      </p:nvGrpSpPr>
      <p:grpSpPr>
        <a:xfrm>
          <a:off x="0" y="0"/>
          <a:ext cx="0" cy="0"/>
          <a:chOff x="0" y="0"/>
          <a:chExt cx="0" cy="0"/>
        </a:xfrm>
      </p:grpSpPr>
      <p:sp>
        <p:nvSpPr>
          <p:cNvPr id="111" name="Google Shape;111;p5"/>
          <p:cNvSpPr txBox="1">
            <a:spLocks noGrp="1"/>
          </p:cNvSpPr>
          <p:nvPr>
            <p:ph type="title"/>
          </p:nvPr>
        </p:nvSpPr>
        <p:spPr>
          <a:xfrm>
            <a:off x="457199" y="0"/>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pl-PL" sz="4000" b="1" dirty="0"/>
              <a:t>Dzień Otwartej Szkoły </a:t>
            </a:r>
            <a:r>
              <a:rPr lang="pl-PL" sz="1800" dirty="0"/>
              <a:t>( przed pandemią)</a:t>
            </a:r>
            <a:endParaRPr sz="4000" dirty="0"/>
          </a:p>
        </p:txBody>
      </p:sp>
      <p:pic>
        <p:nvPicPr>
          <p:cNvPr id="113" name="Google Shape;113;p5" descr="https://scontent-waw1-1.xx.fbcdn.net/v/t1.6435-0/s600x600/56565456_1035927723272280_8664446824272101376_n.jpg?_nc_cat=102&amp;ccb=1-3&amp;_nc_sid=8bfeb9&amp;_nc_ohc=w1snXGAqfX0AX-HR2Vz&amp;_nc_ht=scontent-waw1-1.xx&amp;tp=7&amp;oh=aeccb43bda45a4c959dd7b7a01a220e2&amp;oe=608A2EA9"/>
          <p:cNvPicPr preferRelativeResize="0"/>
          <p:nvPr/>
        </p:nvPicPr>
        <p:blipFill rotWithShape="1">
          <a:blip r:embed="rId3">
            <a:alphaModFix/>
          </a:blip>
          <a:srcRect/>
          <a:stretch/>
        </p:blipFill>
        <p:spPr>
          <a:xfrm>
            <a:off x="4786314" y="3714752"/>
            <a:ext cx="3881433" cy="2847790"/>
          </a:xfrm>
          <a:prstGeom prst="rect">
            <a:avLst/>
          </a:prstGeom>
          <a:noFill/>
          <a:ln>
            <a:noFill/>
          </a:ln>
        </p:spPr>
      </p:pic>
      <p:pic>
        <p:nvPicPr>
          <p:cNvPr id="114" name="Google Shape;114;p5" descr="https://scontent-waw1-1.xx.fbcdn.net/v/t1.6435-0/s600x600/56981981_1035927763272276_7410341666902507520_n.jpg?_nc_cat=102&amp;ccb=1-3&amp;_nc_sid=8bfeb9&amp;_nc_ohc=5094zwQPelMAX97wTWm&amp;_nc_ht=scontent-waw1-1.xx&amp;tp=7&amp;oh=b4fdcc243955f0a1fae624eb5f4e4e82&amp;oe=60893ECA"/>
          <p:cNvPicPr preferRelativeResize="0"/>
          <p:nvPr/>
        </p:nvPicPr>
        <p:blipFill rotWithShape="1">
          <a:blip r:embed="rId4">
            <a:alphaModFix/>
          </a:blip>
          <a:srcRect/>
          <a:stretch/>
        </p:blipFill>
        <p:spPr>
          <a:xfrm>
            <a:off x="500034" y="3714752"/>
            <a:ext cx="3833799" cy="2875350"/>
          </a:xfrm>
          <a:prstGeom prst="rect">
            <a:avLst/>
          </a:prstGeom>
          <a:noFill/>
          <a:ln>
            <a:noFill/>
          </a:ln>
        </p:spPr>
      </p:pic>
      <p:sp>
        <p:nvSpPr>
          <p:cNvPr id="9" name="pole tekstowe 8">
            <a:extLst>
              <a:ext uri="{FF2B5EF4-FFF2-40B4-BE49-F238E27FC236}">
                <a16:creationId xmlns:a16="http://schemas.microsoft.com/office/drawing/2014/main" id="{9DA68B36-973E-4D9E-988A-FCD3C3306570}"/>
              </a:ext>
            </a:extLst>
          </p:cNvPr>
          <p:cNvSpPr txBox="1"/>
          <p:nvPr/>
        </p:nvSpPr>
        <p:spPr>
          <a:xfrm>
            <a:off x="574287" y="963140"/>
            <a:ext cx="7995425" cy="2352952"/>
          </a:xfrm>
          <a:prstGeom prst="rect">
            <a:avLst/>
          </a:prstGeom>
          <a:noFill/>
        </p:spPr>
        <p:txBody>
          <a:bodyPr wrap="square">
            <a:spAutoFit/>
          </a:bodyPr>
          <a:lstStyle/>
          <a:p>
            <a:pPr algn="just">
              <a:lnSpc>
                <a:spcPct val="150000"/>
              </a:lnSpc>
            </a:pPr>
            <a:r>
              <a:rPr lang="pl-PL" sz="2000" dirty="0">
                <a:latin typeface="Calibri" panose="020F0502020204030204" pitchFamily="34" charset="0"/>
                <a:cs typeface="Calibri" panose="020F0502020204030204" pitchFamily="34" charset="0"/>
              </a:rPr>
              <a:t>Na stołach naszej pracowni można w tym dniu znaleźć charakterystyczne przekąski kuchni rosyjskiej, przygotowane  przez uczniów, ściany są ozdobione plakatami z postaciami z bajek, a w tle gra rosyjska muzyka. Uczniowie mogą porozmawiać o tym, jak wygląda nauka języka rosyjskiego w naszej szkole. </a:t>
            </a:r>
          </a:p>
        </p:txBody>
      </p:sp>
    </p:spTree>
  </p:cSld>
  <p:clrMapOvr>
    <a:masterClrMapping/>
  </p:clrMapOvr>
  <p:transition>
    <p:wipe dir="d"/>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118"/>
        <p:cNvGrpSpPr/>
        <p:nvPr/>
      </p:nvGrpSpPr>
      <p:grpSpPr>
        <a:xfrm>
          <a:off x="0" y="0"/>
          <a:ext cx="0" cy="0"/>
          <a:chOff x="0" y="0"/>
          <a:chExt cx="0" cy="0"/>
        </a:xfrm>
      </p:grpSpPr>
      <p:pic>
        <p:nvPicPr>
          <p:cNvPr id="120" name="Google Shape;120;p6" descr="C:\Users\Joanna\Downloads\Zrzut ekranu 2021-03-03 120447.png"/>
          <p:cNvPicPr preferRelativeResize="0"/>
          <p:nvPr/>
        </p:nvPicPr>
        <p:blipFill rotWithShape="1">
          <a:blip r:embed="rId3">
            <a:alphaModFix/>
          </a:blip>
          <a:srcRect/>
          <a:stretch/>
        </p:blipFill>
        <p:spPr>
          <a:xfrm>
            <a:off x="1068325" y="170565"/>
            <a:ext cx="7007349" cy="3886575"/>
          </a:xfrm>
          <a:prstGeom prst="rect">
            <a:avLst/>
          </a:prstGeom>
          <a:ln>
            <a:noFill/>
          </a:ln>
          <a:effectLst>
            <a:softEdge rad="112500"/>
          </a:effectLst>
        </p:spPr>
      </p:pic>
      <p:sp>
        <p:nvSpPr>
          <p:cNvPr id="5" name="pole tekstowe 4">
            <a:extLst>
              <a:ext uri="{FF2B5EF4-FFF2-40B4-BE49-F238E27FC236}">
                <a16:creationId xmlns:a16="http://schemas.microsoft.com/office/drawing/2014/main" id="{D22B5C26-EF25-47C4-8CEA-99BE05075501}"/>
              </a:ext>
            </a:extLst>
          </p:cNvPr>
          <p:cNvSpPr txBox="1"/>
          <p:nvPr/>
        </p:nvSpPr>
        <p:spPr>
          <a:xfrm>
            <a:off x="367989" y="4323332"/>
            <a:ext cx="8408019" cy="1891287"/>
          </a:xfrm>
          <a:prstGeom prst="rect">
            <a:avLst/>
          </a:prstGeom>
          <a:noFill/>
        </p:spPr>
        <p:txBody>
          <a:bodyPr wrap="square">
            <a:spAutoFit/>
          </a:bodyPr>
          <a:lstStyle/>
          <a:p>
            <a:pPr marL="0" lvl="0" indent="0" algn="just" rtl="0">
              <a:lnSpc>
                <a:spcPct val="150000"/>
              </a:lnSpc>
              <a:spcBef>
                <a:spcPts val="0"/>
              </a:spcBef>
              <a:spcAft>
                <a:spcPts val="0"/>
              </a:spcAft>
              <a:buClr>
                <a:schemeClr val="dk1"/>
              </a:buClr>
              <a:buSzPts val="2600"/>
              <a:buNone/>
            </a:pPr>
            <a:r>
              <a:rPr lang="pl-PL" sz="2000" dirty="0">
                <a:latin typeface="Calibri" panose="020F0502020204030204" pitchFamily="34" charset="0"/>
                <a:cs typeface="Calibri" panose="020F0502020204030204" pitchFamily="34" charset="0"/>
              </a:rPr>
              <a:t>W 2021 roku nasza szkoła przystąpiła do projektu współpracy </a:t>
            </a:r>
            <a:br>
              <a:rPr lang="pl-PL" sz="2000" dirty="0">
                <a:latin typeface="Calibri" panose="020F0502020204030204" pitchFamily="34" charset="0"/>
                <a:cs typeface="Calibri" panose="020F0502020204030204" pitchFamily="34" charset="0"/>
              </a:rPr>
            </a:br>
            <a:r>
              <a:rPr lang="pl-PL" sz="2000" dirty="0">
                <a:latin typeface="Calibri" panose="020F0502020204030204" pitchFamily="34" charset="0"/>
                <a:cs typeface="Calibri" panose="020F0502020204030204" pitchFamily="34" charset="0"/>
              </a:rPr>
              <a:t>z Ukrainą, w ramach umowy partnerskiej zawartej pomiędzy miastem Kielce</a:t>
            </a:r>
            <a:br>
              <a:rPr lang="pl-PL" sz="2000" dirty="0">
                <a:latin typeface="Calibri" panose="020F0502020204030204" pitchFamily="34" charset="0"/>
                <a:cs typeface="Calibri" panose="020F0502020204030204" pitchFamily="34" charset="0"/>
              </a:rPr>
            </a:br>
            <a:r>
              <a:rPr lang="pl-PL" sz="2000" dirty="0">
                <a:latin typeface="Calibri" panose="020F0502020204030204" pitchFamily="34" charset="0"/>
                <a:cs typeface="Calibri" panose="020F0502020204030204" pitchFamily="34" charset="0"/>
              </a:rPr>
              <a:t> a Winnicą. Polega on na szerzeniu  umiejętności językowych oraz kulturowych osób biorących w nim udział. W projekcie bierze udział 34 uczniów.</a:t>
            </a:r>
            <a:endParaRPr lang="pl-PL" sz="2400" dirty="0">
              <a:latin typeface="Calibri" panose="020F0502020204030204" pitchFamily="34" charset="0"/>
              <a:cs typeface="Calibri" panose="020F0502020204030204" pitchFamily="34" charset="0"/>
            </a:endParaRPr>
          </a:p>
        </p:txBody>
      </p:sp>
    </p:spTree>
  </p:cSld>
  <p:clrMapOvr>
    <a:masterClrMapping/>
  </p:clrMapOvr>
  <p:transition>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6" name="Google Shape;126;gce6f415923_0_1"/>
          <p:cNvPicPr preferRelativeResize="0"/>
          <p:nvPr/>
        </p:nvPicPr>
        <p:blipFill>
          <a:blip r:embed="rId3">
            <a:alphaModFix/>
          </a:blip>
          <a:stretch>
            <a:fillRect/>
          </a:stretch>
        </p:blipFill>
        <p:spPr>
          <a:xfrm>
            <a:off x="74725" y="2443025"/>
            <a:ext cx="4339949" cy="2617226"/>
          </a:xfrm>
          <a:prstGeom prst="rect">
            <a:avLst/>
          </a:prstGeom>
          <a:ln>
            <a:noFill/>
          </a:ln>
          <a:effectLst>
            <a:softEdge rad="112500"/>
          </a:effectLst>
        </p:spPr>
      </p:pic>
      <p:pic>
        <p:nvPicPr>
          <p:cNvPr id="127" name="Google Shape;127;gce6f415923_0_1"/>
          <p:cNvPicPr preferRelativeResize="0"/>
          <p:nvPr/>
        </p:nvPicPr>
        <p:blipFill>
          <a:blip r:embed="rId4">
            <a:alphaModFix/>
          </a:blip>
          <a:stretch>
            <a:fillRect/>
          </a:stretch>
        </p:blipFill>
        <p:spPr>
          <a:xfrm>
            <a:off x="4835401" y="2019350"/>
            <a:ext cx="4145123" cy="2322268"/>
          </a:xfrm>
          <a:prstGeom prst="rect">
            <a:avLst/>
          </a:prstGeom>
          <a:ln>
            <a:noFill/>
          </a:ln>
          <a:effectLst>
            <a:softEdge rad="112500"/>
          </a:effectLst>
        </p:spPr>
      </p:pic>
      <p:pic>
        <p:nvPicPr>
          <p:cNvPr id="128" name="Google Shape;128;gce6f415923_0_1"/>
          <p:cNvPicPr preferRelativeResize="0"/>
          <p:nvPr/>
        </p:nvPicPr>
        <p:blipFill>
          <a:blip r:embed="rId5">
            <a:alphaModFix/>
          </a:blip>
          <a:stretch>
            <a:fillRect/>
          </a:stretch>
        </p:blipFill>
        <p:spPr>
          <a:xfrm>
            <a:off x="2885225" y="4430398"/>
            <a:ext cx="4094124" cy="2427601"/>
          </a:xfrm>
          <a:prstGeom prst="rect">
            <a:avLst/>
          </a:prstGeom>
          <a:ln>
            <a:noFill/>
          </a:ln>
          <a:effectLst>
            <a:softEdge rad="112500"/>
          </a:effectLst>
        </p:spPr>
      </p:pic>
      <p:sp>
        <p:nvSpPr>
          <p:cNvPr id="7" name="pole tekstowe 6">
            <a:extLst>
              <a:ext uri="{FF2B5EF4-FFF2-40B4-BE49-F238E27FC236}">
                <a16:creationId xmlns:a16="http://schemas.microsoft.com/office/drawing/2014/main" id="{1CE89DB0-C1EB-414F-93B1-AB61C8D59006}"/>
              </a:ext>
            </a:extLst>
          </p:cNvPr>
          <p:cNvSpPr txBox="1"/>
          <p:nvPr/>
        </p:nvSpPr>
        <p:spPr>
          <a:xfrm>
            <a:off x="334537" y="39701"/>
            <a:ext cx="8552985" cy="2352952"/>
          </a:xfrm>
          <a:prstGeom prst="rect">
            <a:avLst/>
          </a:prstGeom>
          <a:noFill/>
        </p:spPr>
        <p:txBody>
          <a:bodyPr wrap="square">
            <a:spAutoFit/>
          </a:bodyPr>
          <a:lstStyle/>
          <a:p>
            <a:pPr marL="0" lvl="0" indent="0" algn="just" rtl="0">
              <a:lnSpc>
                <a:spcPct val="150000"/>
              </a:lnSpc>
              <a:spcBef>
                <a:spcPts val="360"/>
              </a:spcBef>
              <a:spcAft>
                <a:spcPts val="0"/>
              </a:spcAft>
              <a:buClr>
                <a:schemeClr val="dk1"/>
              </a:buClr>
              <a:buSzPts val="1100"/>
              <a:buNone/>
            </a:pPr>
            <a:r>
              <a:rPr lang="pl-PL" sz="2000" dirty="0">
                <a:latin typeface="Calibri" panose="020F0502020204030204" pitchFamily="34" charset="0"/>
                <a:cs typeface="Calibri" panose="020F0502020204030204" pitchFamily="34" charset="0"/>
              </a:rPr>
              <a:t>Cykl kielecko - winnickich lekcji online rozpoczęliśmy przedstawieniem najciekawszych informacji dotyczących naszych szkół oraz systemu szkolnictwa </a:t>
            </a:r>
            <a:br>
              <a:rPr lang="pl-PL" sz="2000" dirty="0">
                <a:latin typeface="Calibri" panose="020F0502020204030204" pitchFamily="34" charset="0"/>
                <a:cs typeface="Calibri" panose="020F0502020204030204" pitchFamily="34" charset="0"/>
              </a:rPr>
            </a:br>
            <a:r>
              <a:rPr lang="pl-PL" sz="2000" dirty="0">
                <a:latin typeface="Calibri" panose="020F0502020204030204" pitchFamily="34" charset="0"/>
                <a:cs typeface="Calibri" panose="020F0502020204030204" pitchFamily="34" charset="0"/>
              </a:rPr>
              <a:t>w Polsce i na Ukrainie. Uczniowie mogli porozmawiać na temat różnic </a:t>
            </a:r>
            <a:br>
              <a:rPr lang="pl-PL" sz="2000" dirty="0">
                <a:latin typeface="Calibri" panose="020F0502020204030204" pitchFamily="34" charset="0"/>
                <a:cs typeface="Calibri" panose="020F0502020204030204" pitchFamily="34" charset="0"/>
              </a:rPr>
            </a:br>
            <a:r>
              <a:rPr lang="pl-PL" sz="2000" dirty="0">
                <a:latin typeface="Calibri" panose="020F0502020204030204" pitchFamily="34" charset="0"/>
                <a:cs typeface="Calibri" panose="020F0502020204030204" pitchFamily="34" charset="0"/>
              </a:rPr>
              <a:t>i podobieństw związanych z systemem nauczania, wymienić się spostrzeżeniami na temat szkolnictwa.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39"/>
        <p:cNvGrpSpPr/>
        <p:nvPr/>
      </p:nvGrpSpPr>
      <p:grpSpPr>
        <a:xfrm>
          <a:off x="0" y="0"/>
          <a:ext cx="0" cy="0"/>
          <a:chOff x="0" y="0"/>
          <a:chExt cx="0" cy="0"/>
        </a:xfrm>
      </p:grpSpPr>
      <p:pic>
        <p:nvPicPr>
          <p:cNvPr id="141" name="Google Shape;141;p8" descr="Brak opisu."/>
          <p:cNvPicPr preferRelativeResize="0"/>
          <p:nvPr/>
        </p:nvPicPr>
        <p:blipFill rotWithShape="1">
          <a:blip r:embed="rId3">
            <a:alphaModFix/>
          </a:blip>
          <a:srcRect/>
          <a:stretch/>
        </p:blipFill>
        <p:spPr>
          <a:xfrm>
            <a:off x="0" y="3357562"/>
            <a:ext cx="2613364" cy="3500438"/>
          </a:xfrm>
          <a:prstGeom prst="rect">
            <a:avLst/>
          </a:prstGeom>
          <a:ln>
            <a:noFill/>
          </a:ln>
          <a:effectLst>
            <a:softEdge rad="112500"/>
          </a:effectLst>
        </p:spPr>
      </p:pic>
      <p:pic>
        <p:nvPicPr>
          <p:cNvPr id="143" name="Google Shape;143;p8" descr="https://lh3.googleusercontent.com/1Ddo0OXoCgtEczJ4cPGiSSWbGA89baLVkaW76HluoX13GL_KBOLMSi5nhqwbQoddSLw9Yt9bSMN4z9GwwNwfuM8qHST7wDnNuq9kKtXzBkJfYTcb0dZSyEHO3IW3Q5rf5Xm3eZuN"/>
          <p:cNvPicPr preferRelativeResize="0"/>
          <p:nvPr/>
        </p:nvPicPr>
        <p:blipFill rotWithShape="1">
          <a:blip r:embed="rId4">
            <a:alphaModFix/>
          </a:blip>
          <a:srcRect/>
          <a:stretch/>
        </p:blipFill>
        <p:spPr>
          <a:xfrm>
            <a:off x="6665414" y="3473788"/>
            <a:ext cx="2478586" cy="3357586"/>
          </a:xfrm>
          <a:prstGeom prst="rect">
            <a:avLst/>
          </a:prstGeom>
          <a:ln>
            <a:noFill/>
          </a:ln>
          <a:effectLst>
            <a:softEdge rad="112500"/>
          </a:effectLst>
        </p:spPr>
      </p:pic>
      <p:pic>
        <p:nvPicPr>
          <p:cNvPr id="3" name="Obraz 2" descr="Obraz zawierający tekst, naczynie, zrzut ekranu, kilka&#10;&#10;Opis wygenerowany automatycznie">
            <a:extLst>
              <a:ext uri="{FF2B5EF4-FFF2-40B4-BE49-F238E27FC236}">
                <a16:creationId xmlns:a16="http://schemas.microsoft.com/office/drawing/2014/main" id="{06166E43-2435-43B1-B05D-5958F5EF5BDB}"/>
              </a:ext>
            </a:extLst>
          </p:cNvPr>
          <p:cNvPicPr>
            <a:picLocks noChangeAspect="1"/>
          </p:cNvPicPr>
          <p:nvPr/>
        </p:nvPicPr>
        <p:blipFill rotWithShape="1">
          <a:blip r:embed="rId5"/>
          <a:srcRect l="14450" t="12528" r="29321" b="14370"/>
          <a:stretch/>
        </p:blipFill>
        <p:spPr>
          <a:xfrm>
            <a:off x="2545710" y="3656779"/>
            <a:ext cx="4245383" cy="2800064"/>
          </a:xfrm>
          <a:prstGeom prst="rect">
            <a:avLst/>
          </a:prstGeom>
          <a:ln>
            <a:noFill/>
          </a:ln>
          <a:effectLst>
            <a:softEdge rad="112500"/>
          </a:effectLst>
        </p:spPr>
      </p:pic>
      <p:sp>
        <p:nvSpPr>
          <p:cNvPr id="9" name="pole tekstowe 8">
            <a:extLst>
              <a:ext uri="{FF2B5EF4-FFF2-40B4-BE49-F238E27FC236}">
                <a16:creationId xmlns:a16="http://schemas.microsoft.com/office/drawing/2014/main" id="{875EC7C0-1773-4C67-A28F-725460CA6E1D}"/>
              </a:ext>
            </a:extLst>
          </p:cNvPr>
          <p:cNvSpPr txBox="1"/>
          <p:nvPr/>
        </p:nvSpPr>
        <p:spPr>
          <a:xfrm>
            <a:off x="128239" y="103090"/>
            <a:ext cx="8887521" cy="3191130"/>
          </a:xfrm>
          <a:prstGeom prst="rect">
            <a:avLst/>
          </a:prstGeom>
          <a:noFill/>
        </p:spPr>
        <p:txBody>
          <a:bodyPr wrap="square">
            <a:spAutoFit/>
          </a:bodyPr>
          <a:lstStyle/>
          <a:p>
            <a:pPr marL="0" lvl="0" indent="0" algn="just" rtl="0">
              <a:lnSpc>
                <a:spcPct val="150000"/>
              </a:lnSpc>
              <a:spcBef>
                <a:spcPts val="0"/>
              </a:spcBef>
              <a:spcAft>
                <a:spcPts val="0"/>
              </a:spcAft>
              <a:buClr>
                <a:schemeClr val="dk1"/>
              </a:buClr>
              <a:buSzPts val="2960"/>
              <a:buNone/>
            </a:pPr>
            <a:r>
              <a:rPr lang="pl-PL" sz="1700" dirty="0">
                <a:latin typeface="Calibri" panose="020F0502020204030204" pitchFamily="34" charset="0"/>
                <a:cs typeface="Calibri" panose="020F0502020204030204" pitchFamily="34" charset="0"/>
              </a:rPr>
              <a:t>Przygotowywanie prezentacji dla naszych kolegów z Ukrainy to niesamowita zabawa. Na kolejnych lekcjach online młodzież z Ukrainy miała okazję dowiedzieć się wielu ciekawych rzeczy na temat historii kuchni polskiej, jej potraw, oraz sposobu ich przygotowania. Z okazji nadchodzących Świąt Wielkanocnych, Słowakowicze przedstawili również regionalne tradycje oraz symbole wielkanocne naszym sąsiadom ze Wschodu. Spotkanie  było urozmaicone filmami przygotowanymi na potrzeby spotkania  oraz quizem. Prezentacja zakończyła się opisem najlepszych restauracji oraz kawiarni </a:t>
            </a:r>
            <a:br>
              <a:rPr lang="pl-PL" sz="1700" dirty="0">
                <a:latin typeface="Calibri" panose="020F0502020204030204" pitchFamily="34" charset="0"/>
                <a:cs typeface="Calibri" panose="020F0502020204030204" pitchFamily="34" charset="0"/>
              </a:rPr>
            </a:br>
            <a:r>
              <a:rPr lang="pl-PL" sz="1700" dirty="0">
                <a:latin typeface="Calibri" panose="020F0502020204030204" pitchFamily="34" charset="0"/>
                <a:cs typeface="Calibri" panose="020F0502020204030204" pitchFamily="34" charset="0"/>
              </a:rPr>
              <a:t>w naszym mieście według uczniów VI LO. Na liście  znalazła się między innymi znana przez wszystkich amatorów  kuchni wschodnioeuropejskiej - „Winnica".</a:t>
            </a:r>
          </a:p>
        </p:txBody>
      </p:sp>
    </p:spTree>
  </p:cSld>
  <p:clrMapOvr>
    <a:masterClrMapping/>
  </p:clrMapOvr>
  <p:transition>
    <p:wipe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ADC44FD0-4E6E-47C2-B1D6-6015106785A3}"/>
              </a:ext>
            </a:extLst>
          </p:cNvPr>
          <p:cNvSpPr>
            <a:spLocks noGrp="1"/>
          </p:cNvSpPr>
          <p:nvPr>
            <p:ph type="body" idx="1"/>
          </p:nvPr>
        </p:nvSpPr>
        <p:spPr>
          <a:xfrm>
            <a:off x="122664" y="0"/>
            <a:ext cx="8820614" cy="2051825"/>
          </a:xfrm>
        </p:spPr>
        <p:txBody>
          <a:bodyPr>
            <a:noAutofit/>
          </a:bodyPr>
          <a:lstStyle/>
          <a:p>
            <a:pPr marL="114300" indent="0" algn="just">
              <a:lnSpc>
                <a:spcPct val="160000"/>
              </a:lnSpc>
              <a:buNone/>
            </a:pPr>
            <a:r>
              <a:rPr lang="pl-PL" sz="1800" dirty="0">
                <a:solidFill>
                  <a:schemeClr val="tx1"/>
                </a:solidFill>
              </a:rPr>
              <a:t>Przed nami kolejne spotkania, obejmujące historię i najciekawsze miejsca w naszym mieście. Zwieńczeniem cyklu spotkań będzie część artystyczna w wykonaniu młodzieży obu miast. Projekt ten pozwala nam się wykazać zdolnościami językowymi i interpersonalnymi, poszerza nasze horyzonty myślowe, dzięki czemu jesteśmy otwarci na nowe wyzwania </a:t>
            </a:r>
            <a:br>
              <a:rPr lang="pl-PL" sz="1800" dirty="0">
                <a:solidFill>
                  <a:schemeClr val="tx1"/>
                </a:solidFill>
              </a:rPr>
            </a:br>
            <a:r>
              <a:rPr lang="pl-PL" sz="1800" dirty="0">
                <a:solidFill>
                  <a:schemeClr val="tx1"/>
                </a:solidFill>
              </a:rPr>
              <a:t>i ciekawi świata.</a:t>
            </a:r>
          </a:p>
        </p:txBody>
      </p:sp>
      <p:pic>
        <p:nvPicPr>
          <p:cNvPr id="1026" name="Picture 2">
            <a:extLst>
              <a:ext uri="{FF2B5EF4-FFF2-40B4-BE49-F238E27FC236}">
                <a16:creationId xmlns:a16="http://schemas.microsoft.com/office/drawing/2014/main" id="{4D9CAF8B-2327-484A-A0A2-461066BA4F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5" y="4593410"/>
            <a:ext cx="3834395" cy="22846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Google Shape;134;p7" descr="C:\Users\Joanna\Downloads\Zrzut ekranu 2021-03-03 124546.png">
            <a:extLst>
              <a:ext uri="{FF2B5EF4-FFF2-40B4-BE49-F238E27FC236}">
                <a16:creationId xmlns:a16="http://schemas.microsoft.com/office/drawing/2014/main" id="{D7047544-D861-4740-8257-E5B58A9FE6F5}"/>
              </a:ext>
            </a:extLst>
          </p:cNvPr>
          <p:cNvPicPr preferRelativeResize="0"/>
          <p:nvPr/>
        </p:nvPicPr>
        <p:blipFill rotWithShape="1">
          <a:blip r:embed="rId3">
            <a:alphaModFix/>
          </a:blip>
          <a:srcRect/>
          <a:stretch/>
        </p:blipFill>
        <p:spPr>
          <a:xfrm>
            <a:off x="2158914" y="1864100"/>
            <a:ext cx="4826171" cy="2712908"/>
          </a:xfrm>
          <a:prstGeom prst="rect">
            <a:avLst/>
          </a:prstGeom>
          <a:ln>
            <a:noFill/>
          </a:ln>
          <a:effectLst>
            <a:softEdge rad="112500"/>
          </a:effectLst>
        </p:spPr>
      </p:pic>
      <p:pic>
        <p:nvPicPr>
          <p:cNvPr id="6" name="Obraz 5">
            <a:extLst>
              <a:ext uri="{FF2B5EF4-FFF2-40B4-BE49-F238E27FC236}">
                <a16:creationId xmlns:a16="http://schemas.microsoft.com/office/drawing/2014/main" id="{17B2E225-BE5B-4DF2-98E2-664370F677DB}"/>
              </a:ext>
            </a:extLst>
          </p:cNvPr>
          <p:cNvPicPr>
            <a:picLocks noChangeAspect="1"/>
          </p:cNvPicPr>
          <p:nvPr/>
        </p:nvPicPr>
        <p:blipFill>
          <a:blip r:embed="rId4"/>
          <a:stretch>
            <a:fillRect/>
          </a:stretch>
        </p:blipFill>
        <p:spPr>
          <a:xfrm>
            <a:off x="5309605" y="4577008"/>
            <a:ext cx="3834395" cy="2280992"/>
          </a:xfrm>
          <a:prstGeom prst="rect">
            <a:avLst/>
          </a:prstGeom>
          <a:ln>
            <a:noFill/>
          </a:ln>
          <a:effectLst>
            <a:softEdge rad="112500"/>
          </a:effectLst>
        </p:spPr>
      </p:pic>
    </p:spTree>
    <p:extLst>
      <p:ext uri="{BB962C8B-B14F-4D97-AF65-F5344CB8AC3E}">
        <p14:creationId xmlns:p14="http://schemas.microsoft.com/office/powerpoint/2010/main" val="410866311"/>
      </p:ext>
    </p:extLst>
  </p:cSld>
  <p:clrMapOvr>
    <a:masterClrMapping/>
  </p:clrMapOvr>
  <p:transition>
    <p:wipe dir="d"/>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47"/>
        <p:cNvGrpSpPr/>
        <p:nvPr/>
      </p:nvGrpSpPr>
      <p:grpSpPr>
        <a:xfrm>
          <a:off x="0" y="0"/>
          <a:ext cx="0" cy="0"/>
          <a:chOff x="0" y="0"/>
          <a:chExt cx="0" cy="0"/>
        </a:xfrm>
      </p:grpSpPr>
      <p:pic>
        <p:nvPicPr>
          <p:cNvPr id="149" name="Google Shape;149;p9" descr="Jak wygląda Egzamin Doradcy Inwestycyjnego? – ZMID – Związek Maklerów i  Doradców"/>
          <p:cNvPicPr preferRelativeResize="0"/>
          <p:nvPr/>
        </p:nvPicPr>
        <p:blipFill rotWithShape="1">
          <a:blip r:embed="rId3">
            <a:alphaModFix/>
          </a:blip>
          <a:srcRect/>
          <a:stretch/>
        </p:blipFill>
        <p:spPr>
          <a:xfrm>
            <a:off x="4728463" y="4660234"/>
            <a:ext cx="4214814" cy="2147116"/>
          </a:xfrm>
          <a:prstGeom prst="rect">
            <a:avLst/>
          </a:prstGeom>
          <a:ln>
            <a:noFill/>
          </a:ln>
          <a:effectLst>
            <a:softEdge rad="112500"/>
          </a:effectLst>
        </p:spPr>
      </p:pic>
      <p:pic>
        <p:nvPicPr>
          <p:cNvPr id="150" name="Google Shape;150;p9" descr="Język rosyjski-język „przyjaciela”. Czy rosyjski jest przyszłościowy? –  Lingua Russica"/>
          <p:cNvPicPr preferRelativeResize="0"/>
          <p:nvPr/>
        </p:nvPicPr>
        <p:blipFill rotWithShape="1">
          <a:blip r:embed="rId4">
            <a:alphaModFix/>
          </a:blip>
          <a:srcRect/>
          <a:stretch/>
        </p:blipFill>
        <p:spPr>
          <a:xfrm>
            <a:off x="200723" y="4714860"/>
            <a:ext cx="3429024" cy="2143140"/>
          </a:xfrm>
          <a:prstGeom prst="rect">
            <a:avLst/>
          </a:prstGeom>
          <a:ln>
            <a:noFill/>
          </a:ln>
          <a:effectLst>
            <a:softEdge rad="112500"/>
          </a:effectLst>
        </p:spPr>
      </p:pic>
      <p:sp>
        <p:nvSpPr>
          <p:cNvPr id="10" name="pole tekstowe 9">
            <a:extLst>
              <a:ext uri="{FF2B5EF4-FFF2-40B4-BE49-F238E27FC236}">
                <a16:creationId xmlns:a16="http://schemas.microsoft.com/office/drawing/2014/main" id="{3CAF829F-F306-4D14-B902-5B2A0BCC17B3}"/>
              </a:ext>
            </a:extLst>
          </p:cNvPr>
          <p:cNvSpPr txBox="1"/>
          <p:nvPr/>
        </p:nvSpPr>
        <p:spPr>
          <a:xfrm>
            <a:off x="424093" y="893957"/>
            <a:ext cx="8608740" cy="3737946"/>
          </a:xfrm>
          <a:prstGeom prst="rect">
            <a:avLst/>
          </a:prstGeom>
          <a:noFill/>
        </p:spPr>
        <p:txBody>
          <a:bodyPr wrap="square">
            <a:spAutoFit/>
          </a:bodyPr>
          <a:lstStyle/>
          <a:p>
            <a:pPr algn="just">
              <a:lnSpc>
                <a:spcPct val="150000"/>
              </a:lnSpc>
            </a:pPr>
            <a:r>
              <a:rPr lang="pl-PL" sz="2000" dirty="0">
                <a:latin typeface="Calibri" panose="020F0502020204030204" pitchFamily="34" charset="0"/>
                <a:cs typeface="Calibri" panose="020F0502020204030204" pitchFamily="34" charset="0"/>
              </a:rPr>
              <a:t>Uczniowie szczególnie uzdolnieni, </a:t>
            </a:r>
            <a:r>
              <a:rPr lang="pl-PL" sz="2000" b="0" i="0" dirty="0">
                <a:solidFill>
                  <a:srgbClr val="050505"/>
                </a:solidFill>
                <a:effectLst/>
                <a:latin typeface="Calibri" panose="020F0502020204030204" pitchFamily="34" charset="0"/>
                <a:cs typeface="Calibri" panose="020F0502020204030204" pitchFamily="34" charset="0"/>
              </a:rPr>
              <a:t>wykazujący ponadprzeciętne zainteresowanie tym przedmiotem </a:t>
            </a:r>
            <a:r>
              <a:rPr lang="pl-PL" sz="2000" dirty="0">
                <a:latin typeface="Calibri" panose="020F0502020204030204" pitchFamily="34" charset="0"/>
                <a:cs typeface="Calibri" panose="020F0502020204030204" pitchFamily="34" charset="0"/>
              </a:rPr>
              <a:t>mają możliwość w naszej szkole poszerzania swojej wiedzy </a:t>
            </a:r>
            <a:br>
              <a:rPr lang="pl-PL" sz="2000" dirty="0">
                <a:latin typeface="Calibri" panose="020F0502020204030204" pitchFamily="34" charset="0"/>
                <a:cs typeface="Calibri" panose="020F0502020204030204" pitchFamily="34" charset="0"/>
              </a:rPr>
            </a:br>
            <a:r>
              <a:rPr lang="pl-PL" sz="2000" dirty="0">
                <a:latin typeface="Calibri" panose="020F0502020204030204" pitchFamily="34" charset="0"/>
                <a:cs typeface="Calibri" panose="020F0502020204030204" pitchFamily="34" charset="0"/>
              </a:rPr>
              <a:t>i rozwijania umiejętności językowych. </a:t>
            </a:r>
            <a:r>
              <a:rPr lang="pl-PL" sz="2000" b="0" i="0" dirty="0">
                <a:solidFill>
                  <a:srgbClr val="050505"/>
                </a:solidFill>
                <a:effectLst/>
                <a:latin typeface="Calibri" panose="020F0502020204030204" pitchFamily="34" charset="0"/>
                <a:cs typeface="Calibri" panose="020F0502020204030204" pitchFamily="34" charset="0"/>
              </a:rPr>
              <a:t>Podczas lekcji dostajemy dodatkowe zadania, ćwiczenia oraz teksty, dzięki którym dodatkowo doskonalimy płynność czytania i rozumienia oraz mamy możliwość sprawdzenia swojej gramatycznej wiedzy na praktycznych przykładach. Każdy semestr kończymy egzaminem klasyfikacyjnym, podczas którego sprawdzane są wszystkie umiejętności zdobyte przez nas podczas danego okresu nauki.</a:t>
            </a:r>
            <a:endParaRPr lang="pl-PL" sz="2000" dirty="0">
              <a:latin typeface="Calibri" panose="020F0502020204030204" pitchFamily="34" charset="0"/>
              <a:cs typeface="Calibri" panose="020F0502020204030204" pitchFamily="34" charset="0"/>
            </a:endParaRPr>
          </a:p>
        </p:txBody>
      </p:sp>
      <p:sp>
        <p:nvSpPr>
          <p:cNvPr id="12" name="pole tekstowe 11">
            <a:extLst>
              <a:ext uri="{FF2B5EF4-FFF2-40B4-BE49-F238E27FC236}">
                <a16:creationId xmlns:a16="http://schemas.microsoft.com/office/drawing/2014/main" id="{A1DC2629-294E-459C-9B0E-F864153A3113}"/>
              </a:ext>
            </a:extLst>
          </p:cNvPr>
          <p:cNvSpPr txBox="1"/>
          <p:nvPr/>
        </p:nvSpPr>
        <p:spPr>
          <a:xfrm>
            <a:off x="3184019" y="0"/>
            <a:ext cx="3088888" cy="920252"/>
          </a:xfrm>
          <a:prstGeom prst="rect">
            <a:avLst/>
          </a:prstGeom>
          <a:noFill/>
        </p:spPr>
        <p:txBody>
          <a:bodyPr wrap="square">
            <a:spAutoFit/>
          </a:bodyPr>
          <a:lstStyle/>
          <a:p>
            <a:pPr marL="342900" lvl="0" indent="-342900" algn="just" rtl="0">
              <a:lnSpc>
                <a:spcPct val="150000"/>
              </a:lnSpc>
              <a:spcBef>
                <a:spcPts val="0"/>
              </a:spcBef>
              <a:spcAft>
                <a:spcPts val="0"/>
              </a:spcAft>
              <a:buClr>
                <a:schemeClr val="dk1"/>
              </a:buClr>
              <a:buSzPts val="2700"/>
              <a:buNone/>
            </a:pPr>
            <a:r>
              <a:rPr lang="pl-PL" sz="4000" b="1" dirty="0">
                <a:latin typeface="Calibri" panose="020F0502020204030204" pitchFamily="34" charset="0"/>
                <a:cs typeface="Calibri" panose="020F0502020204030204" pitchFamily="34" charset="0"/>
              </a:rPr>
              <a:t>Uczeń zdolny</a:t>
            </a:r>
          </a:p>
        </p:txBody>
      </p:sp>
    </p:spTree>
  </p:cSld>
  <p:clrMapOvr>
    <a:masterClrMapping/>
  </p:clrMapOvr>
  <p:transition>
    <p:wipe dir="d"/>
  </p:transition>
</p:sld>
</file>

<file path=ppt/theme/theme1.xml><?xml version="1.0" encoding="utf-8"?>
<a:theme xmlns:a="http://schemas.openxmlformats.org/drawingml/2006/main" name="Motyw pakietu Office">
  <a:themeElements>
    <a:clrScheme name="Pakiet 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347</TotalTime>
  <Words>688</Words>
  <Application>Microsoft Office PowerPoint</Application>
  <PresentationFormat>Pokaz na ekranie (4:3)</PresentationFormat>
  <Paragraphs>23</Paragraphs>
  <Slides>12</Slides>
  <Notes>11</Notes>
  <HiddenSlides>0</HiddenSlides>
  <MMClips>1</MMClips>
  <ScaleCrop>false</ScaleCrop>
  <HeadingPairs>
    <vt:vector size="6" baseType="variant">
      <vt:variant>
        <vt:lpstr>Używane czcionki</vt:lpstr>
      </vt:variant>
      <vt:variant>
        <vt:i4>2</vt:i4>
      </vt:variant>
      <vt:variant>
        <vt:lpstr>Motyw</vt:lpstr>
      </vt:variant>
      <vt:variant>
        <vt:i4>1</vt:i4>
      </vt:variant>
      <vt:variant>
        <vt:lpstr>Tytuły slajdów</vt:lpstr>
      </vt:variant>
      <vt:variant>
        <vt:i4>12</vt:i4>
      </vt:variant>
    </vt:vector>
  </HeadingPairs>
  <TitlesOfParts>
    <vt:vector size="15" baseType="lpstr">
      <vt:lpstr>Arial</vt:lpstr>
      <vt:lpstr>Calibri</vt:lpstr>
      <vt:lpstr>Motyw pakietu Office</vt:lpstr>
      <vt:lpstr>Lekcje języka rosyjskiego w Słowaku</vt:lpstr>
      <vt:lpstr>Prezentacja programu PowerPoint</vt:lpstr>
      <vt:lpstr>Prezentacja programu PowerPoint</vt:lpstr>
      <vt:lpstr>Dzień Otwartej Szkoły ( przed pandemią)</vt:lpstr>
      <vt:lpstr>Prezentacja programu PowerPoint</vt:lpstr>
      <vt:lpstr>Prezentacja programu PowerPoint</vt:lpstr>
      <vt:lpstr>Prezentacja programu PowerPoint</vt:lpstr>
      <vt:lpstr>Prezentacja programu PowerPoint</vt:lpstr>
      <vt:lpstr>Prezentacja programu PowerPoint</vt:lpstr>
      <vt:lpstr>Konkurs piosenki rosyjskiej</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Lekcje języka rosyjskiego </dc:title>
  <dc:creator>Joanna</dc:creator>
  <cp:lastModifiedBy>Paulina Paluch</cp:lastModifiedBy>
  <cp:revision>40</cp:revision>
  <dcterms:created xsi:type="dcterms:W3CDTF">2021-03-30T18:37:26Z</dcterms:created>
  <dcterms:modified xsi:type="dcterms:W3CDTF">2021-04-16T08:41:53Z</dcterms:modified>
</cp:coreProperties>
</file>